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69" r:id="rId3"/>
    <p:sldId id="264" r:id="rId4"/>
    <p:sldId id="328" r:id="rId5"/>
    <p:sldId id="329" r:id="rId6"/>
    <p:sldId id="258" r:id="rId7"/>
    <p:sldId id="319" r:id="rId8"/>
    <p:sldId id="321" r:id="rId9"/>
    <p:sldId id="322" r:id="rId10"/>
    <p:sldId id="323" r:id="rId11"/>
    <p:sldId id="324" r:id="rId12"/>
    <p:sldId id="325" r:id="rId13"/>
    <p:sldId id="265" r:id="rId14"/>
    <p:sldId id="293" r:id="rId15"/>
    <p:sldId id="295" r:id="rId16"/>
    <p:sldId id="296" r:id="rId17"/>
    <p:sldId id="294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268" r:id="rId29"/>
    <p:sldId id="311" r:id="rId30"/>
    <p:sldId id="307" r:id="rId31"/>
    <p:sldId id="309" r:id="rId32"/>
    <p:sldId id="310" r:id="rId33"/>
    <p:sldId id="308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267" r:id="rId42"/>
    <p:sldId id="280" r:id="rId43"/>
    <p:sldId id="281" r:id="rId44"/>
    <p:sldId id="282" r:id="rId45"/>
    <p:sldId id="283" r:id="rId46"/>
    <p:sldId id="285" r:id="rId47"/>
    <p:sldId id="287" r:id="rId48"/>
    <p:sldId id="286" r:id="rId49"/>
    <p:sldId id="288" r:id="rId50"/>
    <p:sldId id="289" r:id="rId51"/>
    <p:sldId id="291" r:id="rId52"/>
    <p:sldId id="292" r:id="rId53"/>
    <p:sldId id="266" r:id="rId54"/>
    <p:sldId id="270" r:id="rId55"/>
    <p:sldId id="272" r:id="rId56"/>
    <p:sldId id="271" r:id="rId57"/>
    <p:sldId id="273" r:id="rId58"/>
    <p:sldId id="274" r:id="rId59"/>
    <p:sldId id="275" r:id="rId60"/>
    <p:sldId id="277" r:id="rId61"/>
    <p:sldId id="278" r:id="rId62"/>
    <p:sldId id="279" r:id="rId63"/>
    <p:sldId id="263" r:id="rId64"/>
    <p:sldId id="260" r:id="rId65"/>
    <p:sldId id="326" r:id="rId66"/>
    <p:sldId id="261" r:id="rId67"/>
    <p:sldId id="262" r:id="rId68"/>
    <p:sldId id="327" r:id="rId69"/>
    <p:sldId id="259" r:id="rId70"/>
    <p:sldId id="320" r:id="rId7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 autoAdjust="0"/>
    <p:restoredTop sz="67961" autoAdjust="0"/>
  </p:normalViewPr>
  <p:slideViewPr>
    <p:cSldViewPr>
      <p:cViewPr varScale="1">
        <p:scale>
          <a:sx n="73" d="100"/>
          <a:sy n="73" d="100"/>
        </p:scale>
        <p:origin x="-792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7DF-78E5-416E-9CFC-6444109AD54B}" type="datetimeFigureOut">
              <a:rPr lang="pt-BR" smtClean="0"/>
              <a:pPr/>
              <a:t>07/08/2013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768D-756A-4A93-AFB3-3AF6428EC1FC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Heat</a:t>
            </a:r>
            <a:r>
              <a:rPr lang="pt-BR" dirty="0" smtClean="0"/>
              <a:t> </a:t>
            </a:r>
            <a:r>
              <a:rPr lang="pt-BR" dirty="0" err="1" smtClean="0"/>
              <a:t>map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Visualization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45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Granularity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46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Influences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47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Agent’s</a:t>
            </a:r>
            <a:r>
              <a:rPr lang="pt-BR" dirty="0" smtClean="0"/>
              <a:t> </a:t>
            </a:r>
            <a:r>
              <a:rPr lang="pt-BR" dirty="0" err="1" smtClean="0"/>
              <a:t>Influences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48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Vertex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r>
              <a:rPr lang="pt-BR" dirty="0" smtClean="0"/>
              <a:t>/</a:t>
            </a:r>
            <a:r>
              <a:rPr lang="pt-BR" dirty="0" err="1" smtClean="0"/>
              <a:t>color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49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Vertex</a:t>
            </a:r>
            <a:r>
              <a:rPr lang="pt-BR" dirty="0" smtClean="0"/>
              <a:t> </a:t>
            </a:r>
            <a:r>
              <a:rPr lang="pt-BR" dirty="0" err="1" smtClean="0"/>
              <a:t>attribute</a:t>
            </a:r>
            <a:r>
              <a:rPr lang="pt-BR" dirty="0" smtClean="0"/>
              <a:t> display: </a:t>
            </a:r>
            <a:r>
              <a:rPr lang="pt-BR" dirty="0" err="1" smtClean="0"/>
              <a:t>Credits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50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Edge</a:t>
            </a:r>
            <a:r>
              <a:rPr lang="pt-BR" dirty="0" smtClean="0"/>
              <a:t> </a:t>
            </a:r>
            <a:r>
              <a:rPr lang="pt-BR" dirty="0" err="1" smtClean="0"/>
              <a:t>Credits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51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Collapsed</a:t>
            </a:r>
            <a:r>
              <a:rPr lang="pt-BR" dirty="0" smtClean="0"/>
              <a:t> </a:t>
            </a:r>
            <a:r>
              <a:rPr lang="pt-BR" dirty="0" err="1" smtClean="0"/>
              <a:t>Vertex</a:t>
            </a:r>
            <a:r>
              <a:rPr lang="pt-BR" dirty="0" smtClean="0"/>
              <a:t>: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Credit</a:t>
            </a:r>
            <a:r>
              <a:rPr lang="pt-BR" baseline="0" dirty="0" smtClean="0"/>
              <a:t> </a:t>
            </a:r>
            <a:r>
              <a:rPr lang="pt-BR" baseline="0" dirty="0" err="1" smtClean="0"/>
              <a:t>edges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52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TRUE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9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Playtracer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10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Play-graph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Grafo de Causalidade: registra a trajetória de vida de um processo ou artefato</a:t>
            </a:r>
          </a:p>
          <a:p>
            <a:endParaRPr lang="pt-BR" dirty="0" smtClean="0">
              <a:latin typeface="Times New Roman" pitchFamily="18" charset="0"/>
            </a:endParaRPr>
          </a:p>
          <a:p>
            <a:r>
              <a:rPr lang="pt-BR" dirty="0" err="1" smtClean="0">
                <a:latin typeface="Times New Roman" pitchFamily="18" charset="0"/>
              </a:rPr>
              <a:t>Proveniencia</a:t>
            </a:r>
            <a:r>
              <a:rPr lang="pt-BR" dirty="0" smtClean="0">
                <a:latin typeface="Times New Roman" pitchFamily="18" charset="0"/>
              </a:rPr>
              <a:t> conta com um grafo orientado de </a:t>
            </a:r>
            <a:r>
              <a:rPr lang="pt-BR" dirty="0" err="1" smtClean="0">
                <a:latin typeface="Times New Roman" pitchFamily="18" charset="0"/>
              </a:rPr>
              <a:t>causualidades</a:t>
            </a:r>
            <a:r>
              <a:rPr lang="pt-BR" dirty="0" smtClean="0">
                <a:latin typeface="Times New Roman" pitchFamily="18" charset="0"/>
              </a:rPr>
              <a:t>, mantendo um registro de execuções passadas ou correntes.</a:t>
            </a:r>
          </a:p>
          <a:p>
            <a:r>
              <a:rPr lang="pt-BR" dirty="0" smtClean="0">
                <a:latin typeface="Times New Roman" pitchFamily="18" charset="0"/>
              </a:rPr>
              <a:t>Vale a pena lembrar que o grafo de </a:t>
            </a:r>
            <a:r>
              <a:rPr lang="pt-BR" dirty="0" err="1" smtClean="0">
                <a:latin typeface="Times New Roman" pitchFamily="18" charset="0"/>
              </a:rPr>
              <a:t>proveniencia</a:t>
            </a:r>
            <a:r>
              <a:rPr lang="pt-BR" dirty="0" smtClean="0">
                <a:latin typeface="Times New Roman" pitchFamily="18" charset="0"/>
              </a:rPr>
              <a:t> não é uma descrição do que pode ter ocorrido, e sim os fatos que ocorreram.</a:t>
            </a:r>
          </a:p>
          <a:p>
            <a:r>
              <a:rPr lang="pt-BR" dirty="0" smtClean="0">
                <a:latin typeface="Times New Roman" pitchFamily="18" charset="0"/>
              </a:rPr>
              <a:t>A orientação de um grafo de </a:t>
            </a:r>
            <a:r>
              <a:rPr lang="pt-BR" dirty="0" err="1" smtClean="0">
                <a:latin typeface="Times New Roman" pitchFamily="18" charset="0"/>
              </a:rPr>
              <a:t>proveniencia</a:t>
            </a:r>
            <a:r>
              <a:rPr lang="pt-BR" dirty="0" smtClean="0">
                <a:latin typeface="Times New Roman" pitchFamily="18" charset="0"/>
              </a:rPr>
              <a:t> é do presente para o passado.</a:t>
            </a:r>
          </a:p>
          <a:p>
            <a:endParaRPr lang="pt-BR" dirty="0" smtClean="0">
              <a:latin typeface="Times New Roman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latin typeface="Times New Roman" pitchFamily="18" charset="0"/>
              </a:rPr>
              <a:t>Os nós no grafo de </a:t>
            </a:r>
            <a:r>
              <a:rPr lang="pt-BR" dirty="0" err="1" smtClean="0">
                <a:latin typeface="Times New Roman" pitchFamily="18" charset="0"/>
              </a:rPr>
              <a:t>proveniencia</a:t>
            </a:r>
            <a:r>
              <a:rPr lang="pt-BR" dirty="0" smtClean="0">
                <a:latin typeface="Times New Roman" pitchFamily="18" charset="0"/>
              </a:rPr>
              <a:t> podem ser de 3 tipos: Artefatos ou </a:t>
            </a:r>
            <a:r>
              <a:rPr lang="pt-BR" dirty="0" err="1" smtClean="0">
                <a:latin typeface="Times New Roman" pitchFamily="18" charset="0"/>
              </a:rPr>
              <a:t>tambem</a:t>
            </a:r>
            <a:r>
              <a:rPr lang="pt-BR" dirty="0" smtClean="0">
                <a:latin typeface="Times New Roman" pitchFamily="18" charset="0"/>
              </a:rPr>
              <a:t> chamados de entidades, processos ou atividades, e de agentes.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14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29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SDM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42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SDM &amp; </a:t>
            </a:r>
            <a:r>
              <a:rPr lang="pt-BR" dirty="0" err="1" smtClean="0"/>
              <a:t>Prov</a:t>
            </a:r>
            <a:r>
              <a:rPr lang="pt-BR" dirty="0" smtClean="0"/>
              <a:t> </a:t>
            </a:r>
            <a:r>
              <a:rPr lang="pt-BR" dirty="0" err="1" smtClean="0"/>
              <a:t>Gathering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43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Prov</a:t>
            </a:r>
            <a:r>
              <a:rPr lang="pt-BR" dirty="0" smtClean="0"/>
              <a:t> </a:t>
            </a:r>
            <a:r>
              <a:rPr lang="pt-BR" dirty="0" err="1" smtClean="0"/>
              <a:t>Viewer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44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ítulo 4"/>
          <p:cNvSpPr>
            <a:spLocks noGrp="1"/>
          </p:cNvSpPr>
          <p:nvPr userDrawn="1">
            <p:ph type="ctrTitle"/>
          </p:nvPr>
        </p:nvSpPr>
        <p:spPr>
          <a:xfrm>
            <a:off x="0" y="0"/>
            <a:ext cx="9144000" cy="221457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http://www.ic.uff.br/~leomurta/images/IC-logo2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778000"/>
            <a:ext cx="1496509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 userDrawn="1"/>
        </p:nvSpPr>
        <p:spPr>
          <a:xfrm>
            <a:off x="1475656" y="5758544"/>
            <a:ext cx="7668344" cy="1099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 userDrawn="1">
            <p:ph type="subTitle" idx="1"/>
          </p:nvPr>
        </p:nvSpPr>
        <p:spPr>
          <a:xfrm>
            <a:off x="1475656" y="5778000"/>
            <a:ext cx="7668344" cy="1080000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en-US" smtClean="0">
                <a:solidFill>
                  <a:schemeClr val="tx1"/>
                </a:solidFill>
              </a:rPr>
              <a:t>Click to edit Master subtitle style</a:t>
            </a:r>
            <a:endParaRPr lang="pt-BR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noProof="0" smtClean="0"/>
              <a:t>Click to edit Master text styles</a:t>
            </a:r>
          </a:p>
          <a:p>
            <a:pPr lvl="1"/>
            <a:r>
              <a:rPr lang="pt-BR" noProof="0" smtClean="0"/>
              <a:t>Second level</a:t>
            </a:r>
          </a:p>
          <a:p>
            <a:pPr lvl="2"/>
            <a:r>
              <a:rPr lang="pt-BR" noProof="0" smtClean="0"/>
              <a:t>Third level</a:t>
            </a:r>
          </a:p>
          <a:p>
            <a:pPr lvl="3"/>
            <a:r>
              <a:rPr lang="pt-BR" noProof="0" smtClean="0"/>
              <a:t>Fourth level</a:t>
            </a:r>
          </a:p>
          <a:p>
            <a:pPr lvl="4"/>
            <a:r>
              <a:rPr lang="pt-BR" noProof="0" smtClean="0"/>
              <a:t>Fifth level</a:t>
            </a:r>
            <a:endParaRPr lang="pt-BR" noProof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714488"/>
            <a:ext cx="8858312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49289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78962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8210550" y="0"/>
            <a:ext cx="9334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gamyguru.files.wordpress.com/2012/07/game-loop2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Proveniência em Jogos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b="1" dirty="0" err="1" smtClean="0"/>
              <a:t>Troy</a:t>
            </a:r>
            <a:r>
              <a:rPr lang="pt-BR" b="1" dirty="0" smtClean="0"/>
              <a:t> C. </a:t>
            </a:r>
            <a:r>
              <a:rPr lang="pt-BR" b="1" dirty="0" err="1" smtClean="0"/>
              <a:t>Kohwalter</a:t>
            </a:r>
            <a:r>
              <a:rPr lang="pt-BR" dirty="0" smtClean="0"/>
              <a:t>, </a:t>
            </a:r>
            <a:r>
              <a:rPr lang="pt-BR" dirty="0" err="1" smtClean="0"/>
              <a:t>Esteban</a:t>
            </a:r>
            <a:r>
              <a:rPr lang="pt-BR" dirty="0" smtClean="0"/>
              <a:t> W. G. </a:t>
            </a:r>
            <a:r>
              <a:rPr lang="pt-BR" dirty="0" err="1" smtClean="0"/>
              <a:t>Clua</a:t>
            </a:r>
            <a:r>
              <a:rPr lang="pt-BR" dirty="0" smtClean="0"/>
              <a:t>, Leonardo G. P. Murta</a:t>
            </a:r>
            <a:endParaRPr lang="en-US" dirty="0" smtClean="0"/>
          </a:p>
          <a:p>
            <a:r>
              <a:rPr lang="pt-BR" sz="2200" i="1" dirty="0" smtClean="0"/>
              <a:t>Instituto de Computação – Universidade Federal Fluminense (UFF)</a:t>
            </a:r>
            <a:endParaRPr lang="en-US" sz="22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10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6600" y="1752600"/>
            <a:ext cx="4690800" cy="463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6510" y="1439536"/>
            <a:ext cx="4910981" cy="4989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100130" y="1714500"/>
          <a:ext cx="2943740" cy="4714875"/>
        </p:xfrm>
        <a:graphic>
          <a:graphicData uri="http://schemas.openxmlformats.org/drawingml/2006/table">
            <a:tbl>
              <a:tblPr/>
              <a:tblGrid>
                <a:gridCol w="1518448"/>
                <a:gridCol w="356323"/>
                <a:gridCol w="356323"/>
                <a:gridCol w="356323"/>
                <a:gridCol w="356323"/>
              </a:tblGrid>
              <a:tr h="228349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Features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GVM (JOSLIN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2007)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TRUE (KIM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2008)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Playtracer (ANDERSEN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2010)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Play-Graph (WALLNER, 2013)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Graph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Graphic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State Machine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Data Logging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Event Context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Player Behavior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Actions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Statistical Data Mining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Developer-Oriented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Player-Oriented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/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Implementação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ctr">
              <a:buNone/>
            </a:pPr>
            <a:r>
              <a:rPr lang="pt-BR" sz="4100" i="1" dirty="0" smtClean="0"/>
              <a:t>“Refere-se à documentação histórica de um objeto, ou sua trajetória de vida”</a:t>
            </a:r>
          </a:p>
          <a:p>
            <a:pPr lvl="1">
              <a:buNone/>
            </a:pPr>
            <a:endParaRPr lang="pt-BR" dirty="0" smtClean="0"/>
          </a:p>
          <a:p>
            <a:r>
              <a:rPr lang="pt-BR" dirty="0" smtClean="0"/>
              <a:t>Fornece um fundamento essencial para avaliar a autenticidade de dados</a:t>
            </a:r>
          </a:p>
          <a:p>
            <a:pPr lvl="1"/>
            <a:r>
              <a:rPr lang="pt-BR" dirty="0" smtClean="0"/>
              <a:t>Permite confiabilidade e reprodutibilidade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Modelos:</a:t>
            </a:r>
          </a:p>
          <a:p>
            <a:pPr lvl="1"/>
            <a:r>
              <a:rPr lang="pt-BR" dirty="0" smtClean="0"/>
              <a:t>OPM (2007)</a:t>
            </a:r>
          </a:p>
          <a:p>
            <a:pPr lvl="1"/>
            <a:r>
              <a:rPr lang="pt-BR" dirty="0" smtClean="0"/>
              <a:t>PROV (2010)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Grafo de Proveniência</a:t>
            </a:r>
          </a:p>
          <a:p>
            <a:pPr lvl="1"/>
            <a:r>
              <a:rPr lang="pt-BR" dirty="0" smtClean="0"/>
              <a:t>Grafo de Causalidade</a:t>
            </a:r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14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46482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8" name="Oval 67"/>
          <p:cNvSpPr/>
          <p:nvPr/>
        </p:nvSpPr>
        <p:spPr>
          <a:xfrm>
            <a:off x="35814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Oven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1"/>
            <a:endCxn id="63" idx="3"/>
          </p:cNvCxnSpPr>
          <p:nvPr/>
        </p:nvCxnSpPr>
        <p:spPr>
          <a:xfrm flipH="1">
            <a:off x="32766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1" idx="0"/>
            <a:endCxn id="62" idx="1"/>
          </p:cNvCxnSpPr>
          <p:nvPr/>
        </p:nvCxnSpPr>
        <p:spPr>
          <a:xfrm flipH="1" flipV="1">
            <a:off x="4800600" y="2139018"/>
            <a:ext cx="228600" cy="1213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1" idx="2"/>
            <a:endCxn id="68" idx="7"/>
          </p:cNvCxnSpPr>
          <p:nvPr/>
        </p:nvCxnSpPr>
        <p:spPr>
          <a:xfrm flipH="1">
            <a:off x="4231808" y="4114800"/>
            <a:ext cx="797392" cy="949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429000" y="34290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4419600" y="2390001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82" name="TextBox 81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83" name="TextBox 82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3810000" y="4267200"/>
            <a:ext cx="1007007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Used(baking)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86" name="TextBox 85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8382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1" idx="3"/>
          </p:cNvCxnSpPr>
          <p:nvPr/>
        </p:nvCxnSpPr>
        <p:spPr>
          <a:xfrm flipH="1">
            <a:off x="54102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562600" y="34290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10" name="TextBox 109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OPM</a:t>
            </a:r>
            <a:endParaRPr lang="pt-BR" dirty="0"/>
          </a:p>
        </p:txBody>
      </p:sp>
      <p:sp>
        <p:nvSpPr>
          <p:cNvPr id="49" name="TextBox 48"/>
          <p:cNvSpPr txBox="1"/>
          <p:nvPr/>
        </p:nvSpPr>
        <p:spPr>
          <a:xfrm>
            <a:off x="3581400" y="11430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46482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Bake</a:t>
            </a:r>
            <a:endParaRPr lang="en-US" sz="1050" baseline="-2500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8" name="Oval 67"/>
          <p:cNvSpPr/>
          <p:nvPr/>
        </p:nvSpPr>
        <p:spPr>
          <a:xfrm>
            <a:off x="35814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Oven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1"/>
            <a:endCxn id="63" idx="3"/>
          </p:cNvCxnSpPr>
          <p:nvPr/>
        </p:nvCxnSpPr>
        <p:spPr>
          <a:xfrm flipH="1">
            <a:off x="32766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1" idx="0"/>
            <a:endCxn id="50" idx="2"/>
          </p:cNvCxnSpPr>
          <p:nvPr/>
        </p:nvCxnSpPr>
        <p:spPr>
          <a:xfrm flipH="1" flipV="1">
            <a:off x="4480560" y="2268096"/>
            <a:ext cx="548640" cy="1084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50" idx="2"/>
          </p:cNvCxnSpPr>
          <p:nvPr/>
        </p:nvCxnSpPr>
        <p:spPr>
          <a:xfrm flipV="1">
            <a:off x="2895600" y="2268096"/>
            <a:ext cx="1584960" cy="1084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1" idx="2"/>
            <a:endCxn id="68" idx="7"/>
          </p:cNvCxnSpPr>
          <p:nvPr/>
        </p:nvCxnSpPr>
        <p:spPr>
          <a:xfrm flipH="1">
            <a:off x="4231808" y="4114800"/>
            <a:ext cx="797392" cy="949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8382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1" idx="3"/>
          </p:cNvCxnSpPr>
          <p:nvPr/>
        </p:nvCxnSpPr>
        <p:spPr>
          <a:xfrm flipH="1">
            <a:off x="54102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50" idx="3"/>
          </p:cNvCxnSpPr>
          <p:nvPr/>
        </p:nvCxnSpPr>
        <p:spPr>
          <a:xfrm flipH="1" flipV="1">
            <a:off x="4846320" y="2010348"/>
            <a:ext cx="2316480" cy="13424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PROV</a:t>
            </a:r>
            <a:endParaRPr lang="pt-BR" dirty="0"/>
          </a:p>
        </p:txBody>
      </p:sp>
      <p:sp>
        <p:nvSpPr>
          <p:cNvPr id="49" name="Isosceles Triangle 48"/>
          <p:cNvSpPr/>
          <p:nvPr/>
        </p:nvSpPr>
        <p:spPr>
          <a:xfrm>
            <a:off x="4114800" y="1392560"/>
            <a:ext cx="720080" cy="371480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114800" y="1752600"/>
            <a:ext cx="731520" cy="515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3429000" y="3429000"/>
            <a:ext cx="103233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wasStartedBy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4267200" y="2514600"/>
            <a:ext cx="1404552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wasAssociatedWith</a:t>
            </a:r>
            <a:endParaRPr 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3810000" y="4267200"/>
            <a:ext cx="1007007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Used(baking)</a:t>
            </a:r>
            <a:endParaRPr lang="en-US" sz="1200" dirty="0"/>
          </a:p>
        </p:txBody>
      </p: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581400" y="11430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562600" y="3429000"/>
            <a:ext cx="103233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wasStartedBy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715000" y="2819400"/>
            <a:ext cx="1404552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wasAssociatedWith</a:t>
            </a:r>
            <a:endParaRPr 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3429000" y="2819400"/>
            <a:ext cx="1404552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wasAssociatedWith</a:t>
            </a:r>
            <a:endParaRPr lang="en-US" sz="1200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3810000" y="4267200"/>
            <a:ext cx="1007007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Used(baking)</a:t>
            </a:r>
            <a:endParaRPr lang="en-US" sz="1200" dirty="0"/>
          </a:p>
        </p:txBody>
      </p:sp>
      <p:sp>
        <p:nvSpPr>
          <p:cNvPr id="83" name="TextBox 82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102" name="TextBox 101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104" name="TextBox 103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17</a:t>
            </a:fld>
            <a:endParaRPr lang="pt-BR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652780" y="2131060"/>
          <a:ext cx="828637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867"/>
                <a:gridCol w="2651824"/>
                <a:gridCol w="3400679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smtClean="0"/>
                        <a:t>OPM</a:t>
                      </a:r>
                      <a:endParaRPr lang="pt-BR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PROV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Entidades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i="1" noProof="0" dirty="0" smtClean="0"/>
                        <a:t>Artefato/Processo/Agente</a:t>
                      </a:r>
                      <a:endParaRPr lang="pt-BR" i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i="1" noProof="0" dirty="0" smtClean="0"/>
                        <a:t>Entidade/Atividade/Agente</a:t>
                      </a:r>
                      <a:endParaRPr lang="pt-BR" i="1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Relações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5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11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Novas Relações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noProof="0" dirty="0" smtClean="0"/>
                        <a:t>Não especificado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err="1" smtClean="0"/>
                        <a:t>New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Relations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Extensão</a:t>
                      </a:r>
                      <a:r>
                        <a:rPr lang="pt-BR" baseline="0" noProof="0" dirty="0" smtClean="0"/>
                        <a:t> de Relações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Não especificado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err="1" smtClean="0"/>
                        <a:t>Expanded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Relations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Inferências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Subtipo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smtClean="0"/>
                        <a:t>OPM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Profile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err="1" smtClean="0"/>
                        <a:t>Subtyping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Informações Extras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 (</a:t>
                      </a:r>
                      <a:r>
                        <a:rPr lang="pt-BR" i="1" noProof="0" dirty="0" err="1" smtClean="0"/>
                        <a:t>Annotations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 (</a:t>
                      </a:r>
                      <a:r>
                        <a:rPr lang="pt-BR" i="1" noProof="0" dirty="0" err="1" smtClean="0"/>
                        <a:t>Optional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Identifiers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46482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8" name="Oval 67"/>
          <p:cNvSpPr/>
          <p:nvPr/>
        </p:nvSpPr>
        <p:spPr>
          <a:xfrm>
            <a:off x="35814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Oven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1"/>
            <a:endCxn id="63" idx="3"/>
          </p:cNvCxnSpPr>
          <p:nvPr/>
        </p:nvCxnSpPr>
        <p:spPr>
          <a:xfrm flipH="1">
            <a:off x="32766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1" idx="0"/>
            <a:endCxn id="62" idx="1"/>
          </p:cNvCxnSpPr>
          <p:nvPr/>
        </p:nvCxnSpPr>
        <p:spPr>
          <a:xfrm flipH="1" flipV="1">
            <a:off x="4800600" y="2139018"/>
            <a:ext cx="228600" cy="1213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1" idx="2"/>
            <a:endCxn id="68" idx="7"/>
          </p:cNvCxnSpPr>
          <p:nvPr/>
        </p:nvCxnSpPr>
        <p:spPr>
          <a:xfrm flipH="1">
            <a:off x="4231808" y="4114800"/>
            <a:ext cx="797392" cy="949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429000" y="34290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4419600" y="2390001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8382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581400" y="11430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1" idx="3"/>
          </p:cNvCxnSpPr>
          <p:nvPr/>
        </p:nvCxnSpPr>
        <p:spPr>
          <a:xfrm flipH="1">
            <a:off x="54102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562600" y="34290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cxnSp>
        <p:nvCxnSpPr>
          <p:cNvPr id="106" name="Elbow Connector 105"/>
          <p:cNvCxnSpPr>
            <a:stCxn id="92" idx="0"/>
            <a:endCxn id="63" idx="0"/>
          </p:cNvCxnSpPr>
          <p:nvPr/>
        </p:nvCxnSpPr>
        <p:spPr>
          <a:xfrm rot="16200000" flipV="1">
            <a:off x="5029200" y="1219200"/>
            <a:ext cx="12700" cy="4267200"/>
          </a:xfrm>
          <a:prstGeom prst="bentConnector3">
            <a:avLst>
              <a:gd name="adj1" fmla="val 18668581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886200" y="6096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51" name="TextBox 50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3810000" y="4267200"/>
            <a:ext cx="1007007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Used(baking)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55" name="TextBox 54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8382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37338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352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41" name="TextBox 40"/>
          <p:cNvSpPr txBox="1"/>
          <p:nvPr/>
        </p:nvSpPr>
        <p:spPr>
          <a:xfrm>
            <a:off x="3581400" y="11430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58" name="TextBox 57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74" name="TextBox 73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Sumário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 smtClean="0"/>
          </a:p>
          <a:p>
            <a:r>
              <a:rPr lang="pt-BR" dirty="0" smtClean="0"/>
              <a:t>Proveniência</a:t>
            </a:r>
          </a:p>
          <a:p>
            <a:r>
              <a:rPr lang="pt-BR" dirty="0" smtClean="0"/>
              <a:t>Proveniência em Jogos</a:t>
            </a:r>
          </a:p>
          <a:p>
            <a:r>
              <a:rPr lang="pt-BR" dirty="0" smtClean="0"/>
              <a:t>Implementação</a:t>
            </a:r>
          </a:p>
          <a:p>
            <a:r>
              <a:rPr lang="pt-BR" dirty="0" smtClean="0"/>
              <a:t>Experimento</a:t>
            </a:r>
          </a:p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8382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37338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352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0" name="Elbow Connector 39"/>
          <p:cNvCxnSpPr/>
          <p:nvPr/>
        </p:nvCxnSpPr>
        <p:spPr>
          <a:xfrm rot="16200000" flipV="1">
            <a:off x="3622208" y="-1869608"/>
            <a:ext cx="533400" cy="6477000"/>
          </a:xfrm>
          <a:prstGeom prst="bentConnector3">
            <a:avLst>
              <a:gd name="adj1" fmla="val 134391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429000" y="6858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43" name="TextBox 42"/>
          <p:cNvSpPr txBox="1"/>
          <p:nvPr/>
        </p:nvSpPr>
        <p:spPr>
          <a:xfrm>
            <a:off x="3581400" y="11430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6002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37338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352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143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42" name="TextBox 41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6002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37338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352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143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0" name="Elbow Connector 39"/>
          <p:cNvCxnSpPr>
            <a:stCxn id="63" idx="0"/>
            <a:endCxn id="64" idx="0"/>
          </p:cNvCxnSpPr>
          <p:nvPr/>
        </p:nvCxnSpPr>
        <p:spPr>
          <a:xfrm rot="16200000" flipV="1">
            <a:off x="457200" y="914400"/>
            <a:ext cx="2362200" cy="2514600"/>
          </a:xfrm>
          <a:prstGeom prst="bentConnector3">
            <a:avLst>
              <a:gd name="adj1" fmla="val 109677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295400" y="533400"/>
            <a:ext cx="774571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43" name="TextBox 42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16410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6002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37338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352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143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00200" y="21336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38" name="TextBox 37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16410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6002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37338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352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143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7" name="Elbow Connector 51"/>
          <p:cNvCxnSpPr/>
          <p:nvPr/>
        </p:nvCxnSpPr>
        <p:spPr>
          <a:xfrm rot="10800000">
            <a:off x="2895600" y="4114800"/>
            <a:ext cx="5486400" cy="762000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05400" y="4495800"/>
            <a:ext cx="1884107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wasGeneratedBy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40" name="TextBox 39"/>
          <p:cNvSpPr txBox="1"/>
          <p:nvPr/>
        </p:nvSpPr>
        <p:spPr>
          <a:xfrm>
            <a:off x="1600200" y="21336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16410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51"/>
          <p:cNvCxnSpPr/>
          <p:nvPr/>
        </p:nvCxnSpPr>
        <p:spPr>
          <a:xfrm rot="10800000">
            <a:off x="2895600" y="4114800"/>
            <a:ext cx="5486400" cy="762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05400" y="4495800"/>
            <a:ext cx="1884107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wasGeneratedBy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28" name="TextBox 27"/>
          <p:cNvSpPr txBox="1"/>
          <p:nvPr/>
        </p:nvSpPr>
        <p:spPr>
          <a:xfrm>
            <a:off x="1600200" y="21336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16410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51"/>
          <p:cNvCxnSpPr/>
          <p:nvPr/>
        </p:nvCxnSpPr>
        <p:spPr>
          <a:xfrm rot="10800000">
            <a:off x="2895600" y="4114800"/>
            <a:ext cx="5486400" cy="762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05400" y="4495800"/>
            <a:ext cx="1884107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wasGeneratedBy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cxnSp>
        <p:nvCxnSpPr>
          <p:cNvPr id="28" name="Elbow Connector 27"/>
          <p:cNvCxnSpPr>
            <a:stCxn id="60" idx="0"/>
            <a:endCxn id="64" idx="6"/>
          </p:cNvCxnSpPr>
          <p:nvPr/>
        </p:nvCxnSpPr>
        <p:spPr>
          <a:xfrm rot="16200000" flipV="1">
            <a:off x="3200400" y="-1066800"/>
            <a:ext cx="3124200" cy="8001000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29000" y="9906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2" name="Elbow Connector 27"/>
          <p:cNvCxnSpPr>
            <a:stCxn id="60" idx="1"/>
            <a:endCxn id="66" idx="6"/>
          </p:cNvCxnSpPr>
          <p:nvPr/>
        </p:nvCxnSpPr>
        <p:spPr>
          <a:xfrm rot="16200000" flipV="1">
            <a:off x="3733800" y="-152400"/>
            <a:ext cx="1787992" cy="7731592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Elbow Connector 27"/>
          <p:cNvCxnSpPr>
            <a:stCxn id="60" idx="2"/>
            <a:endCxn id="69" idx="6"/>
          </p:cNvCxnSpPr>
          <p:nvPr/>
        </p:nvCxnSpPr>
        <p:spPr>
          <a:xfrm rot="10800000">
            <a:off x="762000" y="3733800"/>
            <a:ext cx="7620000" cy="1143000"/>
          </a:xfrm>
          <a:prstGeom prst="bentConnector3">
            <a:avLst>
              <a:gd name="adj1" fmla="val 41086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27"/>
          <p:cNvCxnSpPr>
            <a:stCxn id="60" idx="3"/>
            <a:endCxn id="65" idx="4"/>
          </p:cNvCxnSpPr>
          <p:nvPr/>
        </p:nvCxnSpPr>
        <p:spPr>
          <a:xfrm rot="5400000" flipH="1">
            <a:off x="4378792" y="1031408"/>
            <a:ext cx="117008" cy="8112592"/>
          </a:xfrm>
          <a:prstGeom prst="bentConnector3">
            <a:avLst>
              <a:gd name="adj1" fmla="val -915932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86400" y="24384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62400" y="33528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29000" y="57912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00200" y="21336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cxnSp>
        <p:nvCxnSpPr>
          <p:cNvPr id="28" name="Elbow Connector 27"/>
          <p:cNvCxnSpPr>
            <a:stCxn id="60" idx="0"/>
            <a:endCxn id="64" idx="6"/>
          </p:cNvCxnSpPr>
          <p:nvPr/>
        </p:nvCxnSpPr>
        <p:spPr>
          <a:xfrm rot="16200000" flipV="1">
            <a:off x="3200400" y="-1066800"/>
            <a:ext cx="3124200" cy="8001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29000" y="990600"/>
            <a:ext cx="1881734" cy="369332"/>
          </a:xfrm>
          <a:prstGeom prst="rect">
            <a:avLst/>
          </a:prstGeom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2" name="Elbow Connector 27"/>
          <p:cNvCxnSpPr>
            <a:stCxn id="60" idx="1"/>
            <a:endCxn id="66" idx="6"/>
          </p:cNvCxnSpPr>
          <p:nvPr/>
        </p:nvCxnSpPr>
        <p:spPr>
          <a:xfrm rot="16200000" flipV="1">
            <a:off x="3733800" y="-152400"/>
            <a:ext cx="1787992" cy="773159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Elbow Connector 27"/>
          <p:cNvCxnSpPr>
            <a:stCxn id="60" idx="2"/>
            <a:endCxn id="69" idx="6"/>
          </p:cNvCxnSpPr>
          <p:nvPr/>
        </p:nvCxnSpPr>
        <p:spPr>
          <a:xfrm rot="10800000">
            <a:off x="762000" y="3733800"/>
            <a:ext cx="7620000" cy="11430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27"/>
          <p:cNvCxnSpPr>
            <a:stCxn id="60" idx="3"/>
            <a:endCxn id="65" idx="4"/>
          </p:cNvCxnSpPr>
          <p:nvPr/>
        </p:nvCxnSpPr>
        <p:spPr>
          <a:xfrm rot="5400000" flipH="1">
            <a:off x="4378792" y="1031408"/>
            <a:ext cx="117008" cy="8112592"/>
          </a:xfrm>
          <a:prstGeom prst="bentConnector3">
            <a:avLst>
              <a:gd name="adj1" fmla="val -915932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86400" y="2438400"/>
            <a:ext cx="1881734" cy="369332"/>
          </a:xfrm>
          <a:prstGeom prst="rect">
            <a:avLst/>
          </a:prstGeom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62400" y="3352800"/>
            <a:ext cx="1881734" cy="369332"/>
          </a:xfrm>
          <a:prstGeom prst="rect">
            <a:avLst/>
          </a:prstGeom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29000" y="5791200"/>
            <a:ext cx="1881734" cy="369332"/>
          </a:xfrm>
          <a:prstGeom prst="rect">
            <a:avLst/>
          </a:prstGeom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/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Implementação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28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5562600" y="2438400"/>
            <a:ext cx="3352800" cy="33528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29</a:t>
            </a:fld>
            <a:endParaRPr lang="pt-BR"/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438400"/>
            <a:ext cx="227142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Oval 10"/>
          <p:cNvSpPr/>
          <p:nvPr/>
        </p:nvSpPr>
        <p:spPr>
          <a:xfrm>
            <a:off x="2590800" y="2057400"/>
            <a:ext cx="1097280" cy="109728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Initialize</a:t>
            </a:r>
            <a:r>
              <a:rPr lang="pt-BR" sz="1050" b="1" dirty="0" smtClean="0"/>
              <a:t> Game </a:t>
            </a:r>
            <a:r>
              <a:rPr lang="pt-BR" sz="1050" b="1" dirty="0" err="1" smtClean="0"/>
              <a:t>Engine</a:t>
            </a:r>
            <a:endParaRPr lang="pt-BR" sz="1050" b="1" dirty="0"/>
          </a:p>
        </p:txBody>
      </p:sp>
      <p:sp>
        <p:nvSpPr>
          <p:cNvPr id="12" name="Oval 11"/>
          <p:cNvSpPr/>
          <p:nvPr/>
        </p:nvSpPr>
        <p:spPr>
          <a:xfrm>
            <a:off x="2590800" y="5181600"/>
            <a:ext cx="1097280" cy="109728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Exit</a:t>
            </a:r>
            <a:endParaRPr lang="pt-BR" sz="1050" b="1" dirty="0"/>
          </a:p>
        </p:txBody>
      </p:sp>
      <p:sp>
        <p:nvSpPr>
          <p:cNvPr id="13" name="Oval 12"/>
          <p:cNvSpPr/>
          <p:nvPr/>
        </p:nvSpPr>
        <p:spPr>
          <a:xfrm>
            <a:off x="4343400" y="2057400"/>
            <a:ext cx="1097280" cy="109728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Load</a:t>
            </a:r>
            <a:r>
              <a:rPr lang="pt-BR" sz="1050" b="1" dirty="0" smtClean="0"/>
              <a:t> Resources</a:t>
            </a:r>
            <a:endParaRPr lang="pt-BR" sz="1050" b="1" dirty="0"/>
          </a:p>
        </p:txBody>
      </p:sp>
      <p:sp>
        <p:nvSpPr>
          <p:cNvPr id="14" name="Oval 13"/>
          <p:cNvSpPr/>
          <p:nvPr/>
        </p:nvSpPr>
        <p:spPr>
          <a:xfrm>
            <a:off x="4343400" y="5181600"/>
            <a:ext cx="1097280" cy="109728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Unload</a:t>
            </a:r>
            <a:r>
              <a:rPr lang="pt-BR" sz="1050" b="1" dirty="0" smtClean="0"/>
              <a:t> Resources</a:t>
            </a:r>
            <a:endParaRPr lang="pt-BR" sz="1050" b="1" dirty="0"/>
          </a:p>
        </p:txBody>
      </p:sp>
      <p:sp>
        <p:nvSpPr>
          <p:cNvPr id="15" name="Oval 14"/>
          <p:cNvSpPr/>
          <p:nvPr/>
        </p:nvSpPr>
        <p:spPr>
          <a:xfrm>
            <a:off x="6705600" y="2514600"/>
            <a:ext cx="1097280" cy="109728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Process</a:t>
            </a:r>
            <a:r>
              <a:rPr lang="pt-BR" sz="1050" b="1" dirty="0" smtClean="0"/>
              <a:t> Input</a:t>
            </a:r>
            <a:endParaRPr lang="pt-BR" sz="1050" b="1" dirty="0"/>
          </a:p>
        </p:txBody>
      </p:sp>
      <p:sp>
        <p:nvSpPr>
          <p:cNvPr id="16" name="Oval 15"/>
          <p:cNvSpPr/>
          <p:nvPr/>
        </p:nvSpPr>
        <p:spPr>
          <a:xfrm>
            <a:off x="5638800" y="3581400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Check</a:t>
            </a:r>
            <a:r>
              <a:rPr lang="pt-BR" sz="1050" b="1" dirty="0" smtClean="0"/>
              <a:t> Shutdown </a:t>
            </a:r>
            <a:r>
              <a:rPr lang="pt-BR" sz="1050" b="1" dirty="0" err="1" smtClean="0"/>
              <a:t>Condition</a:t>
            </a:r>
            <a:endParaRPr lang="pt-BR" sz="1050" b="1" dirty="0"/>
          </a:p>
        </p:txBody>
      </p:sp>
      <p:sp>
        <p:nvSpPr>
          <p:cNvPr id="17" name="Oval 16"/>
          <p:cNvSpPr/>
          <p:nvPr/>
        </p:nvSpPr>
        <p:spPr>
          <a:xfrm>
            <a:off x="6705600" y="4572000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/>
              <a:t>Render Game World</a:t>
            </a:r>
            <a:endParaRPr lang="pt-BR" sz="1050" b="1" dirty="0"/>
          </a:p>
        </p:txBody>
      </p:sp>
      <p:sp>
        <p:nvSpPr>
          <p:cNvPr id="18" name="Oval 17"/>
          <p:cNvSpPr/>
          <p:nvPr/>
        </p:nvSpPr>
        <p:spPr>
          <a:xfrm>
            <a:off x="7696200" y="3505200"/>
            <a:ext cx="1097280" cy="109728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Simulate</a:t>
            </a:r>
            <a:r>
              <a:rPr lang="pt-BR" sz="1050" b="1" dirty="0" smtClean="0"/>
              <a:t> Game World</a:t>
            </a:r>
            <a:endParaRPr lang="pt-BR" sz="1050" b="1" dirty="0"/>
          </a:p>
        </p:txBody>
      </p:sp>
      <p:cxnSp>
        <p:nvCxnSpPr>
          <p:cNvPr id="21" name="Straight Arrow Connector 20"/>
          <p:cNvCxnSpPr>
            <a:stCxn id="11" idx="6"/>
            <a:endCxn id="13" idx="2"/>
          </p:cNvCxnSpPr>
          <p:nvPr/>
        </p:nvCxnSpPr>
        <p:spPr>
          <a:xfrm>
            <a:off x="3688080" y="2606040"/>
            <a:ext cx="655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2"/>
            <a:endCxn id="12" idx="6"/>
          </p:cNvCxnSpPr>
          <p:nvPr/>
        </p:nvCxnSpPr>
        <p:spPr>
          <a:xfrm flipH="1">
            <a:off x="3688080" y="5730240"/>
            <a:ext cx="655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6"/>
            <a:endCxn id="19" idx="1"/>
          </p:cNvCxnSpPr>
          <p:nvPr/>
        </p:nvCxnSpPr>
        <p:spPr>
          <a:xfrm>
            <a:off x="5440680" y="2606040"/>
            <a:ext cx="612927" cy="323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1"/>
            <a:endCxn id="16" idx="5"/>
          </p:cNvCxnSpPr>
          <p:nvPr/>
        </p:nvCxnSpPr>
        <p:spPr>
          <a:xfrm flipH="1" flipV="1">
            <a:off x="6575387" y="4517987"/>
            <a:ext cx="290906" cy="2147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3"/>
            <a:endCxn id="17" idx="7"/>
          </p:cNvCxnSpPr>
          <p:nvPr/>
        </p:nvCxnSpPr>
        <p:spPr>
          <a:xfrm flipH="1">
            <a:off x="7642187" y="4441787"/>
            <a:ext cx="214706" cy="2909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6" idx="7"/>
            <a:endCxn id="15" idx="3"/>
          </p:cNvCxnSpPr>
          <p:nvPr/>
        </p:nvCxnSpPr>
        <p:spPr>
          <a:xfrm flipV="1">
            <a:off x="6575387" y="3451187"/>
            <a:ext cx="290906" cy="2909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5" idx="5"/>
            <a:endCxn id="18" idx="1"/>
          </p:cNvCxnSpPr>
          <p:nvPr/>
        </p:nvCxnSpPr>
        <p:spPr>
          <a:xfrm>
            <a:off x="7642187" y="3451187"/>
            <a:ext cx="214706" cy="2147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9" idx="3"/>
            <a:endCxn id="14" idx="6"/>
          </p:cNvCxnSpPr>
          <p:nvPr/>
        </p:nvCxnSpPr>
        <p:spPr>
          <a:xfrm flipH="1">
            <a:off x="5440680" y="5300194"/>
            <a:ext cx="612927" cy="4300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Implementação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Entidades</a:t>
            </a:r>
          </a:p>
          <a:p>
            <a:pPr lvl="1"/>
            <a:r>
              <a:rPr lang="pt-BR" dirty="0" smtClean="0"/>
              <a:t>Objetos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Atividades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Ações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Eventos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Agentes</a:t>
            </a:r>
          </a:p>
          <a:p>
            <a:pPr lvl="1"/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NPCs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Jogador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30</a:t>
            </a:fld>
            <a:endParaRPr lang="pt-BR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838200"/>
            <a:ext cx="15335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0" name="Picture 2" descr="http://www.wizards.com/dnd/images/savemygame_magi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3505200"/>
            <a:ext cx="2857500" cy="2857500"/>
          </a:xfrm>
          <a:prstGeom prst="rect">
            <a:avLst/>
          </a:prstGeom>
          <a:noFill/>
        </p:spPr>
      </p:pic>
      <p:pic>
        <p:nvPicPr>
          <p:cNvPr id="43012" name="Picture 4" descr="http://sonaopodetirarum.com.br/wp-content/uploads/2012/02/103348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5029200"/>
            <a:ext cx="2584674" cy="1285876"/>
          </a:xfrm>
          <a:prstGeom prst="rect">
            <a:avLst/>
          </a:prstGeom>
          <a:noFill/>
        </p:spPr>
      </p:pic>
      <p:pic>
        <p:nvPicPr>
          <p:cNvPr id="43017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1400" y="1828800"/>
            <a:ext cx="2495550" cy="1622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9" name="Picture 11" descr="https://www.wizards.com/dnd/images/mic_gallery/10315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8400" y="2743200"/>
            <a:ext cx="1220726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Entidades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Objetos</a:t>
            </a:r>
          </a:p>
          <a:p>
            <a:r>
              <a:rPr lang="pt-BR" dirty="0" smtClean="0"/>
              <a:t>Atividades</a:t>
            </a:r>
          </a:p>
          <a:p>
            <a:pPr lvl="1"/>
            <a:r>
              <a:rPr lang="pt-BR" dirty="0" smtClean="0"/>
              <a:t>Ações</a:t>
            </a:r>
          </a:p>
          <a:p>
            <a:pPr lvl="1"/>
            <a:r>
              <a:rPr lang="pt-BR" dirty="0" smtClean="0"/>
              <a:t>Eventos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Agentes</a:t>
            </a:r>
          </a:p>
          <a:p>
            <a:pPr lvl="1"/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NPCs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Jogador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31</a:t>
            </a:fld>
            <a:endParaRPr lang="pt-BR"/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938" y="1341438"/>
            <a:ext cx="2636837" cy="169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 descr="http://i.animecrazy.net/kirito_vs_ice_dragon_Wallpaper_1280x720_wallpaperhe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688" y="1628775"/>
            <a:ext cx="2438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 descr="http://bulk2.destructoid.com/ul/215950-/6306cinema_03_PS3(US)_RGB%20copy-620x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3800" y="3573463"/>
            <a:ext cx="3937000" cy="221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http://www.wizards.com/dnd/images/ex_cadv_8637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3124200"/>
            <a:ext cx="2170775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Entidades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Objetos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Atividades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Ações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Eventos</a:t>
            </a:r>
          </a:p>
          <a:p>
            <a:r>
              <a:rPr lang="pt-BR" dirty="0" smtClean="0"/>
              <a:t>Agentes</a:t>
            </a:r>
          </a:p>
          <a:p>
            <a:pPr lvl="1"/>
            <a:r>
              <a:rPr lang="pt-BR" dirty="0" err="1" smtClean="0"/>
              <a:t>NPCs</a:t>
            </a:r>
            <a:endParaRPr lang="pt-BR" dirty="0" smtClean="0"/>
          </a:p>
          <a:p>
            <a:pPr lvl="1"/>
            <a:r>
              <a:rPr lang="pt-BR" dirty="0" smtClean="0"/>
              <a:t>Jogador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32</a:t>
            </a:fld>
            <a:endParaRPr lang="pt-BR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1447800"/>
            <a:ext cx="1284497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4114800"/>
            <a:ext cx="914400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4572000"/>
            <a:ext cx="1966913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http://fertilegroundpdx.files.wordpress.com/2010/01/orc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52628" y="1600200"/>
            <a:ext cx="1557372" cy="2133600"/>
          </a:xfrm>
          <a:prstGeom prst="rect">
            <a:avLst/>
          </a:prstGeom>
          <a:noFill/>
        </p:spPr>
      </p:pic>
      <p:pic>
        <p:nvPicPr>
          <p:cNvPr id="1028" name="Picture 4" descr="http://images.wikia.com/forgottenrealms/images/4/44/Mind_flayer_sorc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0" y="1447800"/>
            <a:ext cx="2375647" cy="3028951"/>
          </a:xfrm>
          <a:prstGeom prst="rect">
            <a:avLst/>
          </a:prstGeom>
          <a:noFill/>
        </p:spPr>
      </p:pic>
      <p:pic>
        <p:nvPicPr>
          <p:cNvPr id="1030" name="Picture 6" descr="http://www.toplessrobot.com/PHB35_PG27_WEB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89193" y="3581400"/>
            <a:ext cx="2254807" cy="2891792"/>
          </a:xfrm>
          <a:prstGeom prst="rect">
            <a:avLst/>
          </a:prstGeom>
          <a:noFill/>
        </p:spPr>
      </p:pic>
      <p:pic>
        <p:nvPicPr>
          <p:cNvPr id="1032" name="Picture 8" descr="http://images2.wikia.nocookie.net/__cb20110225233729/finalfantasy/images/1/15/ZackCGModel-CrisisCor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7400" y="1752600"/>
            <a:ext cx="1710568" cy="25717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33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0918" y="1909947"/>
            <a:ext cx="5802164" cy="426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34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35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36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err="1" smtClean="0"/>
              <a:t>Stonefist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20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276600" y="2133600"/>
            <a:ext cx="2743200" cy="232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24400" y="2667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- 13hp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37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err="1" smtClean="0"/>
              <a:t>Stonefist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0198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 (Missed)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20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1"/>
            <a:endCxn id="19" idx="3"/>
          </p:cNvCxnSpPr>
          <p:nvPr/>
        </p:nvCxnSpPr>
        <p:spPr>
          <a:xfrm flipH="1" flipV="1">
            <a:off x="3276600" y="3390900"/>
            <a:ext cx="27432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2" idx="2"/>
            <a:endCxn id="23" idx="0"/>
          </p:cNvCxnSpPr>
          <p:nvPr/>
        </p:nvCxnSpPr>
        <p:spPr>
          <a:xfrm>
            <a:off x="68199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3"/>
            <a:endCxn id="26" idx="1"/>
          </p:cNvCxnSpPr>
          <p:nvPr/>
        </p:nvCxnSpPr>
        <p:spPr>
          <a:xfrm flipV="1">
            <a:off x="3276600" y="2133600"/>
            <a:ext cx="2743200" cy="232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24400" y="2667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- 13hp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419600" y="3733800"/>
            <a:ext cx="146642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- 3 Attack Roll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38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err="1" smtClean="0"/>
              <a:t>Stonefist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76400" y="5334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Heal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0198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 (Missed)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20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0" idx="2"/>
            <a:endCxn id="21" idx="0"/>
          </p:cNvCxnSpPr>
          <p:nvPr/>
        </p:nvCxnSpPr>
        <p:spPr>
          <a:xfrm>
            <a:off x="2476500" y="4800600"/>
            <a:ext cx="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1"/>
            <a:endCxn id="19" idx="3"/>
          </p:cNvCxnSpPr>
          <p:nvPr/>
        </p:nvCxnSpPr>
        <p:spPr>
          <a:xfrm flipH="1" flipV="1">
            <a:off x="3276600" y="3390900"/>
            <a:ext cx="27432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2" idx="2"/>
            <a:endCxn id="23" idx="0"/>
          </p:cNvCxnSpPr>
          <p:nvPr/>
        </p:nvCxnSpPr>
        <p:spPr>
          <a:xfrm>
            <a:off x="68199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3"/>
            <a:endCxn id="26" idx="1"/>
          </p:cNvCxnSpPr>
          <p:nvPr/>
        </p:nvCxnSpPr>
        <p:spPr>
          <a:xfrm flipV="1">
            <a:off x="3276600" y="2133600"/>
            <a:ext cx="2743200" cy="232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24400" y="2667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- 13hp</a:t>
            </a:r>
            <a:endParaRPr lang="en-US" dirty="0"/>
          </a:p>
        </p:txBody>
      </p:sp>
      <p:cxnSp>
        <p:nvCxnSpPr>
          <p:cNvPr id="36" name="Elbow Connector 35"/>
          <p:cNvCxnSpPr>
            <a:stCxn id="21" idx="3"/>
            <a:endCxn id="25" idx="3"/>
          </p:cNvCxnSpPr>
          <p:nvPr/>
        </p:nvCxnSpPr>
        <p:spPr>
          <a:xfrm flipV="1">
            <a:off x="3276600" y="2133600"/>
            <a:ext cx="12700" cy="3543300"/>
          </a:xfrm>
          <a:prstGeom prst="bentConnector3">
            <a:avLst>
              <a:gd name="adj1" fmla="val 5544002"/>
            </a:avLst>
          </a:prstGeom>
          <a:ln cmpd="sng"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657600" y="4648200"/>
            <a:ext cx="71365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+ 9hp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419600" y="3733800"/>
            <a:ext cx="146642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- 3 Attack Roll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39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err="1" smtClean="0"/>
              <a:t>Stonefist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76400" y="5334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Heal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0198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 (Missed)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19800" y="5334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20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0" idx="2"/>
            <a:endCxn id="21" idx="0"/>
          </p:cNvCxnSpPr>
          <p:nvPr/>
        </p:nvCxnSpPr>
        <p:spPr>
          <a:xfrm>
            <a:off x="2476500" y="4800600"/>
            <a:ext cx="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1"/>
            <a:endCxn id="19" idx="3"/>
          </p:cNvCxnSpPr>
          <p:nvPr/>
        </p:nvCxnSpPr>
        <p:spPr>
          <a:xfrm flipH="1" flipV="1">
            <a:off x="3276600" y="3390900"/>
            <a:ext cx="27432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2" idx="2"/>
            <a:endCxn id="23" idx="0"/>
          </p:cNvCxnSpPr>
          <p:nvPr/>
        </p:nvCxnSpPr>
        <p:spPr>
          <a:xfrm>
            <a:off x="68199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2"/>
            <a:endCxn id="24" idx="0"/>
          </p:cNvCxnSpPr>
          <p:nvPr/>
        </p:nvCxnSpPr>
        <p:spPr>
          <a:xfrm>
            <a:off x="6819900" y="4800600"/>
            <a:ext cx="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3"/>
            <a:endCxn id="26" idx="1"/>
          </p:cNvCxnSpPr>
          <p:nvPr/>
        </p:nvCxnSpPr>
        <p:spPr>
          <a:xfrm flipV="1">
            <a:off x="3276600" y="2133600"/>
            <a:ext cx="2743200" cy="232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24400" y="2667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- 13hp</a:t>
            </a:r>
            <a:endParaRPr lang="en-US" dirty="0"/>
          </a:p>
        </p:txBody>
      </p:sp>
      <p:cxnSp>
        <p:nvCxnSpPr>
          <p:cNvPr id="36" name="Elbow Connector 35"/>
          <p:cNvCxnSpPr>
            <a:stCxn id="21" idx="3"/>
            <a:endCxn id="25" idx="3"/>
          </p:cNvCxnSpPr>
          <p:nvPr/>
        </p:nvCxnSpPr>
        <p:spPr>
          <a:xfrm flipV="1">
            <a:off x="3276600" y="2133600"/>
            <a:ext cx="12700" cy="3543300"/>
          </a:xfrm>
          <a:prstGeom prst="bentConnector3">
            <a:avLst>
              <a:gd name="adj1" fmla="val 5544002"/>
            </a:avLst>
          </a:prstGeom>
          <a:ln cmpd="sng"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657600" y="4648200"/>
            <a:ext cx="71365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+ 9hp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419600" y="3733800"/>
            <a:ext cx="146642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- 3 Attack Roll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24" idx="1"/>
            <a:endCxn id="25" idx="3"/>
          </p:cNvCxnSpPr>
          <p:nvPr/>
        </p:nvCxnSpPr>
        <p:spPr>
          <a:xfrm flipH="1" flipV="1">
            <a:off x="3276600" y="2133600"/>
            <a:ext cx="2743200" cy="3543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953000" y="46482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- 15hp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</a:t>
            </a:fld>
            <a:endParaRPr lang="pt-BR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40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9133" y="1752600"/>
            <a:ext cx="5405735" cy="4583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Sumário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/>
              <a:t>Implementação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41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42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424902" y="1676400"/>
            <a:ext cx="6294196" cy="4762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43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76476" y="1952809"/>
            <a:ext cx="7191048" cy="40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44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80134" y="2271850"/>
            <a:ext cx="8383732" cy="33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45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56390" y="1434839"/>
            <a:ext cx="7231221" cy="500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46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8163" y="2068327"/>
            <a:ext cx="8847675" cy="418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47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60179" y="2213303"/>
            <a:ext cx="8823643" cy="3724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48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9773" y="2222860"/>
            <a:ext cx="8884454" cy="3720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49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9592" y="2193613"/>
            <a:ext cx="8904817" cy="381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Objetivos</a:t>
            </a:r>
          </a:p>
          <a:p>
            <a:pPr lvl="1"/>
            <a:r>
              <a:rPr lang="pt-BR" dirty="0" smtClean="0"/>
              <a:t>Nova Abordagem para Análise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Auxiliar no Entendimento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Framework Conceitual</a:t>
            </a:r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</a:t>
            </a:fld>
            <a:endParaRPr lang="pt-BR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50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5396" y="2250597"/>
            <a:ext cx="8873208" cy="3630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51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5836" y="2355374"/>
            <a:ext cx="9012328" cy="3359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52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 rot="5400000">
            <a:off x="-1504220" y="2342420"/>
            <a:ext cx="5762625" cy="2449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Implementação</a:t>
            </a:r>
          </a:p>
          <a:p>
            <a:r>
              <a:rPr lang="pt-BR" dirty="0" smtClean="0"/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Experimento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Auxilia no entendimento?</a:t>
            </a:r>
          </a:p>
          <a:p>
            <a:endParaRPr lang="pt-BR" dirty="0" smtClean="0"/>
          </a:p>
          <a:p>
            <a:r>
              <a:rPr lang="pt-BR" dirty="0" smtClean="0"/>
              <a:t>É mais rápido?</a:t>
            </a:r>
          </a:p>
          <a:p>
            <a:endParaRPr lang="pt-BR" dirty="0" smtClean="0"/>
          </a:p>
          <a:p>
            <a:r>
              <a:rPr lang="pt-BR" dirty="0" smtClean="0"/>
              <a:t>É mais preciso?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54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Experimento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37 voluntários</a:t>
            </a:r>
          </a:p>
          <a:p>
            <a:pPr lvl="1"/>
            <a:r>
              <a:rPr lang="pt-BR" dirty="0" smtClean="0"/>
              <a:t>32 terminaram dentro do prazo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55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80" y="3249386"/>
            <a:ext cx="7927041" cy="3208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Experimento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56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1787643"/>
            <a:ext cx="8001000" cy="3282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Teste de Normalidade</a:t>
            </a:r>
          </a:p>
          <a:p>
            <a:pPr lvl="1"/>
            <a:r>
              <a:rPr lang="pt-BR" dirty="0" err="1" smtClean="0"/>
              <a:t>Shapiro-Wilk</a:t>
            </a: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0</a:t>
            </a:r>
            <a:r>
              <a:rPr lang="pt-BR" dirty="0" smtClean="0"/>
              <a:t>: Amostra x</a:t>
            </a:r>
            <a:r>
              <a:rPr lang="pt-BR" baseline="-25000" dirty="0" smtClean="0"/>
              <a:t>1</a:t>
            </a:r>
            <a:r>
              <a:rPr lang="pt-BR" dirty="0" smtClean="0"/>
              <a:t>, x</a:t>
            </a:r>
            <a:r>
              <a:rPr lang="pt-BR" baseline="-25000" dirty="0" smtClean="0"/>
              <a:t>2</a:t>
            </a:r>
            <a:r>
              <a:rPr lang="pt-BR" dirty="0" smtClean="0"/>
              <a:t>, ... , </a:t>
            </a:r>
            <a:r>
              <a:rPr lang="pt-BR" dirty="0" err="1" smtClean="0"/>
              <a:t>x</a:t>
            </a:r>
            <a:r>
              <a:rPr lang="pt-BR" baseline="-25000" dirty="0" err="1" smtClean="0"/>
              <a:t>n</a:t>
            </a:r>
            <a:r>
              <a:rPr lang="pt-BR" dirty="0" smtClean="0"/>
              <a:t>	tem distribuição normal</a:t>
            </a:r>
          </a:p>
          <a:p>
            <a:pPr lvl="2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1</a:t>
            </a:r>
            <a:r>
              <a:rPr lang="pt-BR" dirty="0" smtClean="0"/>
              <a:t>: Amostra x</a:t>
            </a:r>
            <a:r>
              <a:rPr lang="pt-BR" baseline="-25000" dirty="0" smtClean="0"/>
              <a:t>1</a:t>
            </a:r>
            <a:r>
              <a:rPr lang="pt-BR" dirty="0" smtClean="0"/>
              <a:t>, x</a:t>
            </a:r>
            <a:r>
              <a:rPr lang="pt-BR" baseline="-25000" dirty="0" smtClean="0"/>
              <a:t>2</a:t>
            </a:r>
            <a:r>
              <a:rPr lang="pt-BR" dirty="0" smtClean="0"/>
              <a:t>, ... , </a:t>
            </a:r>
            <a:r>
              <a:rPr lang="pt-BR" dirty="0" err="1" smtClean="0"/>
              <a:t>x</a:t>
            </a:r>
            <a:r>
              <a:rPr lang="pt-BR" baseline="-25000" dirty="0" err="1" smtClean="0"/>
              <a:t>n</a:t>
            </a:r>
            <a:r>
              <a:rPr lang="pt-BR" dirty="0" smtClean="0"/>
              <a:t>	não tem distribuição normal</a:t>
            </a:r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57</a:t>
            </a:fld>
            <a:endParaRPr lang="pt-BR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895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81001" y="4648200"/>
          <a:ext cx="8381999" cy="1143000"/>
        </p:xfrm>
        <a:graphic>
          <a:graphicData uri="http://schemas.openxmlformats.org/drawingml/2006/table">
            <a:tbl>
              <a:tblPr/>
              <a:tblGrid>
                <a:gridCol w="1447612"/>
                <a:gridCol w="853697"/>
                <a:gridCol w="852802"/>
                <a:gridCol w="852802"/>
                <a:gridCol w="853697"/>
                <a:gridCol w="853697"/>
                <a:gridCol w="853697"/>
                <a:gridCol w="853697"/>
                <a:gridCol w="960298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en-US" sz="1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 </a:t>
                      </a:r>
                      <a:r>
                        <a:rPr lang="en-US" sz="1600" b="1" dirty="0" err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</a:t>
                      </a:r>
                      <a:endParaRPr lang="en-US" sz="1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4.34e-05</a:t>
                      </a:r>
                      <a:endParaRPr lang="en-US" sz="2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2.566e-05</a:t>
                      </a:r>
                      <a:endParaRPr lang="en-US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3.481e-06</a:t>
                      </a:r>
                      <a:endParaRPr lang="en-US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0.04337</a:t>
                      </a:r>
                      <a:endParaRPr lang="en-US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Sem</a:t>
                      </a: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</a:t>
                      </a:r>
                      <a:endParaRPr lang="en-US" sz="1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5.272e-06</a:t>
                      </a:r>
                      <a:endParaRPr lang="en-US" sz="2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4.34e-05</a:t>
                      </a:r>
                      <a:endParaRPr lang="en-US" sz="2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0.7363</a:t>
                      </a:r>
                      <a:endParaRPr lang="en-US" sz="2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Não paramétrico</a:t>
            </a:r>
          </a:p>
          <a:p>
            <a:pPr lvl="1"/>
            <a:r>
              <a:rPr lang="pt-BR" dirty="0" smtClean="0"/>
              <a:t>Mann-Whitney</a:t>
            </a:r>
          </a:p>
          <a:p>
            <a:pPr lvl="1"/>
            <a:endParaRPr lang="pt-BR" dirty="0" smtClean="0"/>
          </a:p>
          <a:p>
            <a:pPr lvl="1">
              <a:buNone/>
            </a:pPr>
            <a:r>
              <a:rPr lang="pt-BR" dirty="0" smtClean="0"/>
              <a:t>	H</a:t>
            </a:r>
            <a:r>
              <a:rPr lang="pt-BR" baseline="-25000" dirty="0" smtClean="0"/>
              <a:t>0</a:t>
            </a:r>
            <a:r>
              <a:rPr lang="pt-BR" dirty="0" smtClean="0"/>
              <a:t> 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=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</a:p>
          <a:p>
            <a:pPr lvl="1">
              <a:buNone/>
            </a:pPr>
            <a:r>
              <a:rPr lang="pt-BR" dirty="0" smtClean="0"/>
              <a:t>	H</a:t>
            </a:r>
            <a:r>
              <a:rPr lang="pt-BR" baseline="-25000" dirty="0" smtClean="0"/>
              <a:t>1</a:t>
            </a:r>
            <a:r>
              <a:rPr lang="pt-BR" dirty="0" smtClean="0"/>
              <a:t> 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≠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  <a:endParaRPr lang="pt-BR" baseline="-25000" dirty="0" smtClean="0"/>
          </a:p>
          <a:p>
            <a:pPr lvl="1"/>
            <a:endParaRPr lang="pt-BR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58</a:t>
            </a:fld>
            <a:endParaRPr lang="pt-BR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90499" y="4572000"/>
          <a:ext cx="8763002" cy="1737360"/>
        </p:xfrm>
        <a:graphic>
          <a:graphicData uri="http://schemas.openxmlformats.org/drawingml/2006/table">
            <a:tbl>
              <a:tblPr/>
              <a:tblGrid>
                <a:gridCol w="1093804"/>
                <a:gridCol w="1578080"/>
                <a:gridCol w="697596"/>
                <a:gridCol w="697596"/>
                <a:gridCol w="697596"/>
                <a:gridCol w="697596"/>
                <a:gridCol w="697596"/>
                <a:gridCol w="697596"/>
                <a:gridCol w="952771"/>
                <a:gridCol w="952771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 </a:t>
                      </a:r>
                      <a:r>
                        <a:rPr lang="en-US" sz="1400" b="1" dirty="0" err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Calibri"/>
                          <a:cs typeface="Times New Roman"/>
                        </a:rPr>
                        <a:t>Mean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0.9375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0.1875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0.375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0.1562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0.8125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23.1875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Calibri"/>
                          <a:cs typeface="Times New Roman"/>
                        </a:rPr>
                        <a:t>Standard Deviation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0.5164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0.3010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4.2461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Sem</a:t>
                      </a:r>
                      <a:r>
                        <a:rPr lang="en-US" sz="14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Calibri"/>
                          <a:cs typeface="Times New Roman"/>
                        </a:rPr>
                        <a:t>Mean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0.0625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0.875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0.1875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0.0938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28.9375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Calibri"/>
                          <a:cs typeface="Times New Roman"/>
                        </a:rPr>
                        <a:t>Standard Deviation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0.3416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0.4472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0.2015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0.5162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10.5797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59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2400" y="1676400"/>
            <a:ext cx="8839200" cy="4815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 smtClean="0"/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Implementação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endParaRPr lang="pt-BR" dirty="0" smtClean="0"/>
          </a:p>
          <a:p>
            <a:pPr lvl="1">
              <a:buNone/>
            </a:pPr>
            <a:endParaRPr lang="pt-BR" dirty="0" smtClean="0"/>
          </a:p>
          <a:p>
            <a:pPr lvl="1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0</a:t>
            </a:r>
            <a:r>
              <a:rPr lang="pt-BR" dirty="0" smtClean="0"/>
              <a:t> 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=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</a:p>
          <a:p>
            <a:pPr lvl="1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1</a:t>
            </a:r>
            <a:r>
              <a:rPr lang="pt-BR" dirty="0" smtClean="0"/>
              <a:t> 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≠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  <a:endParaRPr lang="pt-BR" baseline="-25000" dirty="0" smtClean="0"/>
          </a:p>
          <a:p>
            <a:endParaRPr lang="pt-BR" dirty="0" smtClean="0"/>
          </a:p>
          <a:p>
            <a:r>
              <a:rPr lang="pt-BR" dirty="0" smtClean="0"/>
              <a:t>p-valor &lt; α: Rejeita hipótese nula</a:t>
            </a:r>
          </a:p>
          <a:p>
            <a:r>
              <a:rPr lang="pt-BR" dirty="0" smtClean="0"/>
              <a:t>α = 0.05 = 5%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60</a:t>
            </a:fld>
            <a:endParaRPr lang="pt-BR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/>
        </p:nvGraphicFramePr>
        <p:xfrm>
          <a:off x="571501" y="1828800"/>
          <a:ext cx="8000998" cy="960120"/>
        </p:xfrm>
        <a:graphic>
          <a:graphicData uri="http://schemas.openxmlformats.org/drawingml/2006/table">
            <a:tbl>
              <a:tblPr/>
              <a:tblGrid>
                <a:gridCol w="888164"/>
                <a:gridCol w="889000"/>
                <a:gridCol w="888164"/>
                <a:gridCol w="887329"/>
                <a:gridCol w="887329"/>
                <a:gridCol w="888164"/>
                <a:gridCol w="888164"/>
                <a:gridCol w="889000"/>
                <a:gridCol w="895684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α = 0.05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Duration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p-valor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0.007259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0.5757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0.467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0.6371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0.07049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0.03595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IC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Ameaças a Validade</a:t>
            </a:r>
          </a:p>
          <a:p>
            <a:pPr lvl="1"/>
            <a:r>
              <a:rPr lang="pt-BR" dirty="0" smtClean="0"/>
              <a:t>Interna</a:t>
            </a:r>
          </a:p>
          <a:p>
            <a:pPr lvl="2"/>
            <a:r>
              <a:rPr lang="pt-BR" dirty="0" smtClean="0"/>
              <a:t>Divisão em Grupos</a:t>
            </a:r>
          </a:p>
          <a:p>
            <a:pPr lvl="2"/>
            <a:r>
              <a:rPr lang="pt-BR" dirty="0" smtClean="0"/>
              <a:t>Primeiro Contato</a:t>
            </a:r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Externa</a:t>
            </a:r>
          </a:p>
          <a:p>
            <a:pPr lvl="2"/>
            <a:r>
              <a:rPr lang="pt-BR" dirty="0" smtClean="0"/>
              <a:t>Experiência dos Voluntários</a:t>
            </a:r>
          </a:p>
          <a:p>
            <a:pPr lvl="1">
              <a:buNone/>
            </a:pPr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61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Ameaças a Validade</a:t>
            </a:r>
          </a:p>
          <a:p>
            <a:pPr lvl="1"/>
            <a:r>
              <a:rPr lang="pt-BR" dirty="0" smtClean="0"/>
              <a:t>Construção</a:t>
            </a:r>
          </a:p>
          <a:p>
            <a:pPr lvl="2"/>
            <a:r>
              <a:rPr lang="pt-BR" dirty="0" smtClean="0"/>
              <a:t>Numero de Perguntas</a:t>
            </a:r>
          </a:p>
          <a:p>
            <a:pPr lvl="2"/>
            <a:r>
              <a:rPr lang="pt-BR" dirty="0" smtClean="0"/>
              <a:t>Duração</a:t>
            </a:r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Conclusão</a:t>
            </a:r>
          </a:p>
          <a:p>
            <a:pPr lvl="2"/>
            <a:r>
              <a:rPr lang="pt-BR" dirty="0" smtClean="0"/>
              <a:t>Interpretação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Implementação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Conclusão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Contribuições</a:t>
            </a:r>
          </a:p>
          <a:p>
            <a:pPr lvl="1"/>
            <a:r>
              <a:rPr lang="pt-BR" dirty="0" smtClean="0"/>
              <a:t>Abordagem para registro de dados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Analise Abstrata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Visualização de proveniência</a:t>
            </a:r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64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Conclusão</a:t>
            </a:r>
            <a:endParaRPr lang="pt-BR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921968" y="1714500"/>
          <a:ext cx="3300063" cy="4714875"/>
        </p:xfrm>
        <a:graphic>
          <a:graphicData uri="http://schemas.openxmlformats.org/drawingml/2006/table">
            <a:tbl>
              <a:tblPr/>
              <a:tblGrid>
                <a:gridCol w="1518448"/>
                <a:gridCol w="356323"/>
                <a:gridCol w="356323"/>
                <a:gridCol w="356323"/>
                <a:gridCol w="356323"/>
                <a:gridCol w="356323"/>
              </a:tblGrid>
              <a:tr h="228349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Features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GVM (JOSLIN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2007)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TRUE (KIM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2008)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Playtracer (ANDERSEN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2010)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Play-Graph (WALLNER, 2013)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Provenance in Games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Graph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Graphic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State Machine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Data Logging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Event Context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Player Behavior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Actions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Statistical Data Mining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Developer-Oriented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Player-Oriented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65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Conclusão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Limitações</a:t>
            </a:r>
          </a:p>
          <a:p>
            <a:pPr lvl="1"/>
            <a:r>
              <a:rPr lang="pt-BR" dirty="0" err="1" smtClean="0"/>
              <a:t>Escalabilidade</a:t>
            </a:r>
            <a:endParaRPr lang="pt-BR" dirty="0" smtClean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Arquivo de Entrada</a:t>
            </a:r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Conclusão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Trabalhos Futuros</a:t>
            </a:r>
          </a:p>
          <a:p>
            <a:pPr lvl="1"/>
            <a:r>
              <a:rPr lang="pt-BR" dirty="0" smtClean="0"/>
              <a:t>Acessibilidade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Game </a:t>
            </a:r>
            <a:r>
              <a:rPr lang="pt-BR" dirty="0" err="1" smtClean="0"/>
              <a:t>Engine</a:t>
            </a:r>
            <a:endParaRPr lang="pt-BR" dirty="0" smtClean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Inferências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Visualização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Questões de </a:t>
            </a:r>
            <a:r>
              <a:rPr lang="pt-BR" dirty="0" err="1" smtClean="0"/>
              <a:t>Gameplay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Publicações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b="1" dirty="0" smtClean="0"/>
              <a:t>KOHWALTER</a:t>
            </a:r>
            <a:r>
              <a:rPr lang="pt-BR" b="1" dirty="0" smtClean="0"/>
              <a:t>, </a:t>
            </a:r>
            <a:r>
              <a:rPr lang="pt-BR" b="1" dirty="0" err="1" smtClean="0"/>
              <a:t>Troy</a:t>
            </a:r>
            <a:r>
              <a:rPr lang="pt-BR" dirty="0" smtClean="0"/>
              <a:t>; CLUA, </a:t>
            </a:r>
            <a:r>
              <a:rPr lang="pt-BR" dirty="0" err="1" smtClean="0"/>
              <a:t>Esteban</a:t>
            </a:r>
            <a:r>
              <a:rPr lang="pt-BR" dirty="0" smtClean="0"/>
              <a:t>; MURTA, Leonardo. </a:t>
            </a:r>
            <a:r>
              <a:rPr lang="en-US" dirty="0" smtClean="0"/>
              <a:t>SDM – An Educational Game for Software Engineering. </a:t>
            </a:r>
            <a:r>
              <a:rPr lang="en-US" i="1" dirty="0" smtClean="0"/>
              <a:t>Brazilian Symposium on Games and Digital Entertainment (SBGAMES)</a:t>
            </a:r>
            <a:r>
              <a:rPr lang="en-US" dirty="0" smtClean="0"/>
              <a:t>, p. 222–231, 2011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b="1" dirty="0" smtClean="0"/>
              <a:t>KOHWALTER, Troy</a:t>
            </a:r>
            <a:r>
              <a:rPr lang="en-US" dirty="0" smtClean="0"/>
              <a:t>; CLUA, Esteban; MURTA, Leonardo. Provenance in Games. </a:t>
            </a:r>
            <a:r>
              <a:rPr lang="en-US" i="1" dirty="0" smtClean="0"/>
              <a:t>Brazilian Symposium on Games and Digital Entertainment (SBGAMES)</a:t>
            </a:r>
            <a:r>
              <a:rPr lang="en-US" dirty="0" smtClean="0"/>
              <a:t>, 2012.</a:t>
            </a:r>
          </a:p>
          <a:p>
            <a:endParaRPr lang="en-US" dirty="0" smtClean="0"/>
          </a:p>
          <a:p>
            <a:r>
              <a:rPr lang="pt-BR" dirty="0" smtClean="0"/>
              <a:t>BIVAR, Bárbara; SANTOS, Lucas; </a:t>
            </a:r>
            <a:r>
              <a:rPr lang="pt-BR" b="1" dirty="0" smtClean="0"/>
              <a:t>KOHWALTER, </a:t>
            </a:r>
            <a:r>
              <a:rPr lang="pt-BR" b="1" dirty="0" err="1" smtClean="0"/>
              <a:t>Troy</a:t>
            </a:r>
            <a:r>
              <a:rPr lang="pt-BR" dirty="0" smtClean="0"/>
              <a:t>; MARINHO, Anderson; MATTOSO, Marta; BRAGANHOLO, Vanessa. Uma Comparação entre os Modelos de Proveniência OPM e PROV. </a:t>
            </a:r>
            <a:r>
              <a:rPr lang="en-US" i="1" dirty="0" smtClean="0"/>
              <a:t>Brazilian e-Science workshop</a:t>
            </a:r>
            <a:r>
              <a:rPr lang="en-US" dirty="0" smtClean="0"/>
              <a:t>, 2013.</a:t>
            </a:r>
          </a:p>
          <a:p>
            <a:endParaRPr lang="en-US" dirty="0" smtClean="0"/>
          </a:p>
          <a:p>
            <a:r>
              <a:rPr lang="pt-BR" b="1" dirty="0" smtClean="0"/>
              <a:t>KOHWALTER, </a:t>
            </a:r>
            <a:r>
              <a:rPr lang="pt-BR" b="1" dirty="0" err="1" smtClean="0"/>
              <a:t>Troy</a:t>
            </a:r>
            <a:r>
              <a:rPr lang="pt-BR" dirty="0" smtClean="0"/>
              <a:t>; CLUA, </a:t>
            </a:r>
            <a:r>
              <a:rPr lang="pt-BR" dirty="0" err="1" smtClean="0"/>
              <a:t>Esteban</a:t>
            </a:r>
            <a:r>
              <a:rPr lang="pt-BR" dirty="0" smtClean="0"/>
              <a:t>; MURTA, Leonardo</a:t>
            </a:r>
            <a:r>
              <a:rPr lang="pt-BR" dirty="0" smtClean="0"/>
              <a:t>. </a:t>
            </a:r>
            <a:r>
              <a:rPr lang="pt-BR" dirty="0" err="1" smtClean="0"/>
              <a:t>Understanding</a:t>
            </a:r>
            <a:r>
              <a:rPr lang="pt-BR" dirty="0" smtClean="0"/>
              <a:t> Game </a:t>
            </a:r>
            <a:r>
              <a:rPr lang="pt-BR" dirty="0" err="1" smtClean="0"/>
              <a:t>Experiences</a:t>
            </a:r>
            <a:r>
              <a:rPr lang="pt-BR" dirty="0" smtClean="0"/>
              <a:t> </a:t>
            </a:r>
            <a:r>
              <a:rPr lang="pt-BR" dirty="0" err="1" smtClean="0"/>
              <a:t>with</a:t>
            </a:r>
            <a:r>
              <a:rPr lang="pt-BR" dirty="0" smtClean="0"/>
              <a:t> </a:t>
            </a:r>
            <a:r>
              <a:rPr lang="pt-BR" dirty="0" err="1" smtClean="0"/>
              <a:t>Provenance</a:t>
            </a:r>
            <a:r>
              <a:rPr lang="pt-BR" dirty="0" smtClean="0"/>
              <a:t>. </a:t>
            </a:r>
            <a:r>
              <a:rPr lang="pt-BR" i="1" dirty="0" err="1" smtClean="0"/>
              <a:t>Advances</a:t>
            </a:r>
            <a:r>
              <a:rPr lang="pt-BR" i="1" dirty="0" smtClean="0"/>
              <a:t> in </a:t>
            </a:r>
            <a:r>
              <a:rPr lang="pt-BR" i="1" dirty="0" err="1" smtClean="0"/>
              <a:t>Computer</a:t>
            </a:r>
            <a:r>
              <a:rPr lang="pt-BR" i="1" dirty="0" smtClean="0"/>
              <a:t> </a:t>
            </a:r>
            <a:r>
              <a:rPr lang="pt-BR" i="1" dirty="0" err="1" smtClean="0"/>
              <a:t>Entertainment</a:t>
            </a:r>
            <a:r>
              <a:rPr lang="pt-BR" i="1" dirty="0" smtClean="0"/>
              <a:t> (ACE)</a:t>
            </a:r>
            <a:r>
              <a:rPr lang="pt-BR" dirty="0" smtClean="0"/>
              <a:t>, 2013</a:t>
            </a:r>
            <a:endParaRPr lang="en-US" dirty="0" smtClean="0"/>
          </a:p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68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Proveniência em Jogos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b="1" dirty="0" err="1" smtClean="0"/>
              <a:t>Troy</a:t>
            </a:r>
            <a:r>
              <a:rPr lang="pt-BR" b="1" dirty="0" smtClean="0"/>
              <a:t> C. </a:t>
            </a:r>
            <a:r>
              <a:rPr lang="pt-BR" b="1" dirty="0" err="1" smtClean="0"/>
              <a:t>Kohwalter</a:t>
            </a:r>
            <a:r>
              <a:rPr lang="pt-BR" dirty="0" smtClean="0"/>
              <a:t>, </a:t>
            </a:r>
            <a:r>
              <a:rPr lang="pt-BR" dirty="0" err="1" smtClean="0"/>
              <a:t>Esteban</a:t>
            </a:r>
            <a:r>
              <a:rPr lang="pt-BR" dirty="0" smtClean="0"/>
              <a:t> W. G. </a:t>
            </a:r>
            <a:r>
              <a:rPr lang="pt-BR" dirty="0" err="1" smtClean="0"/>
              <a:t>Clua</a:t>
            </a:r>
            <a:r>
              <a:rPr lang="pt-BR" dirty="0" smtClean="0"/>
              <a:t>, Leonardo G. P. Murta</a:t>
            </a:r>
            <a:endParaRPr lang="en-US" dirty="0" smtClean="0"/>
          </a:p>
          <a:p>
            <a:r>
              <a:rPr lang="pt-BR" sz="2200" i="1" dirty="0" smtClean="0"/>
              <a:t>Instituto de Computação – Universidade Federal Fluminense (UFF)</a:t>
            </a:r>
            <a:endParaRPr lang="en-US" sz="22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Industria de Jogos</a:t>
            </a:r>
          </a:p>
          <a:p>
            <a:endParaRPr lang="pt-BR" dirty="0" smtClean="0"/>
          </a:p>
          <a:p>
            <a:r>
              <a:rPr lang="pt-BR" dirty="0" smtClean="0"/>
              <a:t>Métodos Automáticos</a:t>
            </a:r>
          </a:p>
          <a:p>
            <a:endParaRPr lang="pt-BR" dirty="0" smtClean="0"/>
          </a:p>
          <a:p>
            <a:r>
              <a:rPr lang="pt-BR" dirty="0" smtClean="0"/>
              <a:t>Mineração Visual de Dados</a:t>
            </a:r>
          </a:p>
          <a:p>
            <a:endParaRPr lang="pt-BR" dirty="0" smtClean="0"/>
          </a:p>
          <a:p>
            <a:r>
              <a:rPr lang="pt-BR" dirty="0" smtClean="0"/>
              <a:t>Validação e Refinamento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</a:t>
            </a:fld>
            <a:endParaRPr lang="pt-BR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70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5285251" y="6248400"/>
            <a:ext cx="3858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hlinkClick r:id="rId2"/>
              </a:rPr>
              <a:t>http://gamyguru.files.wordpress.com/2012/07/game-loop2.png</a:t>
            </a:r>
            <a:endParaRPr lang="pt-BR" sz="1100" dirty="0"/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438400"/>
            <a:ext cx="227142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1905000"/>
            <a:ext cx="529590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089" y="1447800"/>
            <a:ext cx="4321822" cy="500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9</a:t>
            </a:fld>
            <a:endParaRPr lang="pt-BR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365" y="1714500"/>
            <a:ext cx="8483269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uff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uff</Template>
  <TotalTime>1650</TotalTime>
  <Words>2059</Words>
  <Application>Microsoft Office PowerPoint</Application>
  <PresentationFormat>On-screen Show (4:3)</PresentationFormat>
  <Paragraphs>1062</Paragraphs>
  <Slides>70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uff</vt:lpstr>
      <vt:lpstr>Proveniência em Jogos</vt:lpstr>
      <vt:lpstr>Sumário</vt:lpstr>
      <vt:lpstr>Sumário</vt:lpstr>
      <vt:lpstr>Introdução</vt:lpstr>
      <vt:lpstr>Introdução</vt:lpstr>
      <vt:lpstr>Sumário</vt:lpstr>
      <vt:lpstr>Análise de Game Flow</vt:lpstr>
      <vt:lpstr>Análise de Game Flow</vt:lpstr>
      <vt:lpstr>Análise de Game Flow</vt:lpstr>
      <vt:lpstr>Análise de Game Flow</vt:lpstr>
      <vt:lpstr>Análise de Game Flow</vt:lpstr>
      <vt:lpstr>Análise de Game Flow</vt:lpstr>
      <vt:lpstr>Sumário</vt:lpstr>
      <vt:lpstr>Proveniência</vt:lpstr>
      <vt:lpstr>OPM</vt:lpstr>
      <vt:lpstr>PROV</vt:lpstr>
      <vt:lpstr>Proveniência</vt:lpstr>
      <vt:lpstr>Inferência</vt:lpstr>
      <vt:lpstr>Inferência</vt:lpstr>
      <vt:lpstr>Inferência</vt:lpstr>
      <vt:lpstr>Inferência</vt:lpstr>
      <vt:lpstr>Inferência</vt:lpstr>
      <vt:lpstr>Inferência</vt:lpstr>
      <vt:lpstr>Inferência</vt:lpstr>
      <vt:lpstr>Inferência</vt:lpstr>
      <vt:lpstr>Inferência</vt:lpstr>
      <vt:lpstr>Inferência</vt:lpstr>
      <vt:lpstr>Sumário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Sumário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Sumário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Sumário</vt:lpstr>
      <vt:lpstr>Conclusão</vt:lpstr>
      <vt:lpstr>Conclusão</vt:lpstr>
      <vt:lpstr>Conclusão</vt:lpstr>
      <vt:lpstr>Conclusão</vt:lpstr>
      <vt:lpstr>Publicações</vt:lpstr>
      <vt:lpstr>Proveniência em Jogos</vt:lpstr>
      <vt:lpstr>Proveniência em Jogos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Kohwalter</dc:creator>
  <cp:lastModifiedBy>Kohwalter</cp:lastModifiedBy>
  <cp:revision>168</cp:revision>
  <dcterms:created xsi:type="dcterms:W3CDTF">2013-06-14T18:42:43Z</dcterms:created>
  <dcterms:modified xsi:type="dcterms:W3CDTF">2013-08-07T18:24:00Z</dcterms:modified>
</cp:coreProperties>
</file>